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Kumbh Sans"/>
      <p:regular r:id="rId41"/>
      <p:bold r:id="rId42"/>
    </p:embeddedFont>
    <p:embeddedFont>
      <p:font typeface="Kumbh Sans SemiBold"/>
      <p:regular r:id="rId43"/>
      <p:bold r:id="rId44"/>
    </p:embeddedFont>
    <p:embeddedFont>
      <p:font typeface="Kumbh Sans Medium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KumbhSans-bold.fntdata"/><Relationship Id="rId41" Type="http://schemas.openxmlformats.org/officeDocument/2006/relationships/font" Target="fonts/KumbhSans-regular.fntdata"/><Relationship Id="rId22" Type="http://schemas.openxmlformats.org/officeDocument/2006/relationships/slide" Target="slides/slide17.xml"/><Relationship Id="rId44" Type="http://schemas.openxmlformats.org/officeDocument/2006/relationships/font" Target="fonts/KumbhSansSemiBold-bold.fntdata"/><Relationship Id="rId21" Type="http://schemas.openxmlformats.org/officeDocument/2006/relationships/slide" Target="slides/slide16.xml"/><Relationship Id="rId43" Type="http://schemas.openxmlformats.org/officeDocument/2006/relationships/font" Target="fonts/KumbhSans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KumbhSansMedium-bold.fntdata"/><Relationship Id="rId23" Type="http://schemas.openxmlformats.org/officeDocument/2006/relationships/slide" Target="slides/slide18.xml"/><Relationship Id="rId45" Type="http://schemas.openxmlformats.org/officeDocument/2006/relationships/font" Target="fonts/Kumbh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de5ad231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de5ad231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de5ad23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de5ad23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de5ad231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de5ad231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e5ad231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de5ad231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e5ad231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e5ad231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e5ad231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e5ad231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de5ad231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de5ad231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de5ad231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de5ad231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e5ad231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de5ad231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de5ad231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de5ad231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de5ad23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de5ad23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de5ad231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de5ad231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de5ad231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de5ad231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de5ad231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de5ad231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de5ad231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de5ad231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de5ad231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de5ad231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de5ad231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de5ad231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de5ad231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de5ad231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de5ad231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de5ad231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e5ad231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de5ad231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de5ad2310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de5ad231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de5ad231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de5ad23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de5ad231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de5ad231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de5ad231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de5ad231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de5ad231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de5ad231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e9d126a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e9d126a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de5ad2310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de5ad2310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de5ad231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de5ad231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de5ad231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de5ad23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de5ad231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de5ad231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e5ad23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e5ad23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de5ad23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de5ad23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de5ad231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de5ad231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de5ad231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de5ad231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https://drive.google.com/file/d/1NLaEMcigMctgmgRAVdCaOqv96_hwvZ7j/view?usp=sharing" TargetMode="External"/><Relationship Id="rId7" Type="http://schemas.openxmlformats.org/officeDocument/2006/relationships/hyperlink" Target="https://drive.google.com/file/d/1MCg99ih2ixWzQUVXVHqdpoBWh0Tt7hBR/view?usp=sharing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drive.google.com/file/d/1jtIjSJQsTuZ4IPpSXHdTxtuM34xbdbkB/view?usp=sharing" TargetMode="External"/><Relationship Id="rId10" Type="http://schemas.openxmlformats.org/officeDocument/2006/relationships/hyperlink" Target="https://drive.google.com/file/d/1sB_ligaLOmd39WrlIqGG4NU3EmwYrHAu/view?usp=sharing" TargetMode="External"/><Relationship Id="rId13" Type="http://schemas.openxmlformats.org/officeDocument/2006/relationships/hyperlink" Target="https://drive.google.com/file/d/11TnSDpMKCqJ2Wt1cQ-cc_E7SgWxdlPla/view?usp=sharing" TargetMode="External"/><Relationship Id="rId12" Type="http://schemas.openxmlformats.org/officeDocument/2006/relationships/hyperlink" Target="https://drive.google.com/file/d/1eu5WFthPCFfwMgWnMQ9xgez3fClvuc6w/view?usp=shari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drive.google.com/file/d/1a0Pvp-WLYPfasdoOgTMtgIZOel7eFYXZ/view?usp=sharing" TargetMode="External"/><Relationship Id="rId15" Type="http://schemas.openxmlformats.org/officeDocument/2006/relationships/hyperlink" Target="https://drive.google.com/file/d/1a0Pvp-WLYPfasdoOgTMtgIZOel7eFYXZ/view?usp=sharing" TargetMode="External"/><Relationship Id="rId14" Type="http://schemas.openxmlformats.org/officeDocument/2006/relationships/hyperlink" Target="https://drive.google.com/file/d/1LzSl0bzBGOgc403pN5LBM2f6RD51dVDe/view?usp=sharing" TargetMode="External"/><Relationship Id="rId17" Type="http://schemas.openxmlformats.org/officeDocument/2006/relationships/hyperlink" Target="https://drive.google.com/file/d/1EWBgqhBy0ePLP73IYPftLydN7OI2qhks/view?usp=sharing" TargetMode="External"/><Relationship Id="rId16" Type="http://schemas.openxmlformats.org/officeDocument/2006/relationships/hyperlink" Target="https://drive.google.com/file/d/1ZmpYZpmqkAFTlDO-uDfYzxWhAM6XkEEB/view?usp=sharing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drive.google.com/file/d/1GcHJ99_pNCCuNqfX_3qml6QKJU2BjNnb/view?usp=sharing" TargetMode="External"/><Relationship Id="rId7" Type="http://schemas.openxmlformats.org/officeDocument/2006/relationships/hyperlink" Target="https://drive.google.com/file/d/1OXRMMIokG6y_0KXjYCQeWwzX-HNLZAO9/view?usp=sharing" TargetMode="External"/><Relationship Id="rId8" Type="http://schemas.openxmlformats.org/officeDocument/2006/relationships/hyperlink" Target="https://drive.google.com/file/d/1W_t8tEmhqa9F3Ouldy-lPYMG6gJ0SgTZ/view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hyperlink" Target="https://drive.google.com/file/d/1sxyogRS-GnJYAqQux-2M8yNkzRbiMbAF/view?usp=sharing" TargetMode="External"/><Relationship Id="rId7" Type="http://schemas.openxmlformats.org/officeDocument/2006/relationships/hyperlink" Target="https://drive.google.com/file/d/1-KR8XJ6XLgo_2kPDSp1BK_iuzyLj6VN5/view?usp=sharing" TargetMode="External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hyperlink" Target="https://edu.gcfglobal.org/en/computerbasics/computer-basics-quiz/1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hyperlink" Target="https://drive.google.com/file/d/1mcl53nUxrcRe-dLpVDZILYzCW665oWsl/view?usp=sharing" TargetMode="External"/><Relationship Id="rId5" Type="http://schemas.openxmlformats.org/officeDocument/2006/relationships/hyperlink" Target="https://tldr.sh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hyperlink" Target="https://ubuntu.com/tutorials/install-ubuntu-desktop#1-over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-scm.com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hyperlink" Target="https://code.visualstudio.com/" TargetMode="External"/><Relationship Id="rId8" Type="http://schemas.openxmlformats.org/officeDocument/2006/relationships/hyperlink" Target="https://www.google.com/intl/en_in/chrom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466275" y="3018700"/>
            <a:ext cx="6091200" cy="6384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242888" rotWithShape="0" algn="bl" dir="3360000" dist="171450">
              <a:srgbClr val="F3F3F3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923" y="1443400"/>
            <a:ext cx="2431650" cy="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22150" y="3094900"/>
            <a:ext cx="5699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1750">
                <a:solidFill>
                  <a:srgbClr val="FFFFFF"/>
                </a:solidFill>
                <a:latin typeface="Kumbh Sans"/>
                <a:ea typeface="Kumbh Sans"/>
                <a:cs typeface="Kumbh Sans"/>
                <a:sym typeface="Kumbh Sans"/>
              </a:rPr>
              <a:t>Welcome to the P2P mentor assisted learning Model</a:t>
            </a:r>
            <a:endParaRPr b="1" sz="100">
              <a:solidFill>
                <a:srgbClr val="FFFFFF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6125"/>
            <a:ext cx="9143999" cy="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381000" y="268300"/>
            <a:ext cx="7336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computer software can be grouped into two categories that is system software and application software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1224925"/>
            <a:ext cx="8304525" cy="36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81000" y="1475850"/>
            <a:ext cx="73362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system software components are used by the computer itself to operate and control the various hardware components and other hardware devices connected to the system 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system software is a computer program specially created to allow the user to perform various operations such as creating documents , image editing , music players and other such utility programs.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81000" y="249825"/>
            <a:ext cx="6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Computer System Architecture 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67" name="Google Shape;167;p24"/>
          <p:cNvCxnSpPr/>
          <p:nvPr/>
        </p:nvCxnSpPr>
        <p:spPr>
          <a:xfrm>
            <a:off x="457200" y="9021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381000" y="1167250"/>
            <a:ext cx="7336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system architecture is a blueprint for building a computer system in terms of components, configuration and the technology.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50" y="1967650"/>
            <a:ext cx="4511066" cy="2903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50" y="134963"/>
            <a:ext cx="7695101" cy="48735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381000" y="630825"/>
            <a:ext cx="47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a Computer Program 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>
            <a:off x="457200" y="12831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381000" y="1548250"/>
            <a:ext cx="73362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program is a set of instructions which directs the computer system.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performs various operations only as per the program instructions 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program can be written in any programming language . The computer programs are generally written in using any high level programming language such as Javascript, C, C++ , Java, Python and other programming languages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25" y="1049925"/>
            <a:ext cx="4178712" cy="304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963" y="2485611"/>
            <a:ext cx="4178688" cy="16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50" y="1270527"/>
            <a:ext cx="7115775" cy="358367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6" name="Google Shape;206;p28"/>
          <p:cNvSpPr txBox="1"/>
          <p:nvPr/>
        </p:nvSpPr>
        <p:spPr>
          <a:xfrm>
            <a:off x="431625" y="228725"/>
            <a:ext cx="733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Since a computer understands only machine code instructions in binary , a high level program first needs to be converted into machine code instructions in Binary. This conversion process is referred to as program compilation.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685675" y="1695175"/>
            <a:ext cx="7911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low level machine code in binary consists of only patterns of 0 ( zero ) and 1 ( one ) 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computer programs are first written using a human friendly high level programming languages and then compiled to machine code in Binary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53" y="5525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381000" y="326025"/>
            <a:ext cx="47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an Operating System?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457200" y="9783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/>
        </p:nvSpPr>
        <p:spPr>
          <a:xfrm>
            <a:off x="381000" y="1091050"/>
            <a:ext cx="733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An operating system is an essential component of every computer system.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It is a type of  system software that gets loaded first into the memory each time when the computer system is switched on.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6">
            <a:alphaModFix/>
          </a:blip>
          <a:srcRect b="0" l="0" r="50315" t="0"/>
          <a:stretch/>
        </p:blipFill>
        <p:spPr>
          <a:xfrm>
            <a:off x="633575" y="2113575"/>
            <a:ext cx="2905126" cy="2806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50315" r="0" t="0"/>
          <a:stretch/>
        </p:blipFill>
        <p:spPr>
          <a:xfrm>
            <a:off x="4511625" y="2113575"/>
            <a:ext cx="2905126" cy="2806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381000" y="630825"/>
            <a:ext cx="74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are Computer Hardware Components 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37" name="Google Shape;237;p31"/>
          <p:cNvCxnSpPr/>
          <p:nvPr/>
        </p:nvCxnSpPr>
        <p:spPr>
          <a:xfrm>
            <a:off x="457200" y="12831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528200"/>
            <a:ext cx="7495899" cy="32498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82963" y="1038750"/>
            <a:ext cx="4778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Computer fundamentals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575" y="311113"/>
            <a:ext cx="1282850" cy="49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2337600" y="1807675"/>
            <a:ext cx="4316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7661" y="2160750"/>
            <a:ext cx="3828726" cy="26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00" y="292888"/>
            <a:ext cx="6306043" cy="451471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98650"/>
            <a:ext cx="7782555" cy="43353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381000" y="326025"/>
            <a:ext cx="47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Microprocessor ( CPU )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61" name="Google Shape;261;p34"/>
          <p:cNvCxnSpPr/>
          <p:nvPr/>
        </p:nvCxnSpPr>
        <p:spPr>
          <a:xfrm>
            <a:off x="457200" y="9783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4"/>
          <p:cNvSpPr txBox="1"/>
          <p:nvPr/>
        </p:nvSpPr>
        <p:spPr>
          <a:xfrm>
            <a:off x="381000" y="1091050"/>
            <a:ext cx="733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central processing unit (CPU) is the brain of the computer 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CPU is also alternately referred as microprocessor or simply processor.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CPU is responsible to perform all the arithmetic calculations and logical operations.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457200" y="2445575"/>
            <a:ext cx="47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RAM - Random Access Memory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67" name="Google Shape;267;p34"/>
          <p:cNvCxnSpPr/>
          <p:nvPr/>
        </p:nvCxnSpPr>
        <p:spPr>
          <a:xfrm>
            <a:off x="533400" y="309790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4"/>
          <p:cNvSpPr txBox="1"/>
          <p:nvPr/>
        </p:nvSpPr>
        <p:spPr>
          <a:xfrm>
            <a:off x="457200" y="3363400"/>
            <a:ext cx="7336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main memory RAM is considered to be the main system memory.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CPU starts the program execution only when it is loaded into the main memory.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most commonly used RAM size is 4 GB , 8 GB  and 16 GB. RAM is also referred to as primary memory or volatile memory 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381000" y="1472038"/>
            <a:ext cx="47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Disk Memory ( Hard Disk )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>
            <a:off x="457200" y="2124363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5"/>
          <p:cNvSpPr txBox="1"/>
          <p:nvPr/>
        </p:nvSpPr>
        <p:spPr>
          <a:xfrm>
            <a:off x="381000" y="2237063"/>
            <a:ext cx="7336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main memory RAM  has limited capacity and therefore , the computer makes use of another storage device called disk memory.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This memory is slower than RAM(Main Memory).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disk memory is also referred to as secondary memory or permanent ( Non-volatile ) memory.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381000" y="458400"/>
            <a:ext cx="67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the terminal/command-prompt?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288" name="Google Shape;288;p36"/>
          <p:cNvCxnSpPr/>
          <p:nvPr/>
        </p:nvCxnSpPr>
        <p:spPr>
          <a:xfrm>
            <a:off x="457200" y="1034513"/>
            <a:ext cx="56721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00" y="1393525"/>
            <a:ext cx="6698696" cy="3429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903900" y="1681350"/>
            <a:ext cx="73362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https://drive.google.com/file/d/1NLaEMcigMctgmgRAVdCaOqv96_hwvZ7j/view?usp=sharing</a:t>
            </a:r>
            <a:endParaRPr b="1" sz="2000"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https://drive.google.com/file/d/1MCg99ih2ixWzQUVXVHqdpoBWh0Tt7hBR/view?usp=sharing</a:t>
            </a:r>
            <a:r>
              <a:rPr b="1" lang="en" sz="17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7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381000" y="458400"/>
            <a:ext cx="67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Some useful commands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08" name="Google Shape;308;p38"/>
          <p:cNvCxnSpPr/>
          <p:nvPr/>
        </p:nvCxnSpPr>
        <p:spPr>
          <a:xfrm>
            <a:off x="457200" y="1034513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8"/>
          <p:cNvSpPr txBox="1"/>
          <p:nvPr/>
        </p:nvSpPr>
        <p:spPr>
          <a:xfrm>
            <a:off x="381000" y="1243450"/>
            <a:ext cx="73362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Cheat Sheet</a:t>
            </a:r>
            <a:r>
              <a:rPr b="1"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</a:pPr>
            <a:r>
              <a:rPr b="1"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Must learn commands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ls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cd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pwd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mkdir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rmdir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rm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mv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cp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chmod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</a:pPr>
            <a:r>
              <a:rPr b="1" lang="en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</a:t>
            </a:r>
            <a:endParaRPr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/>
        </p:nvSpPr>
        <p:spPr>
          <a:xfrm>
            <a:off x="381000" y="458400"/>
            <a:ext cx="67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How does the Internet work?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19" name="Google Shape;319;p39"/>
          <p:cNvCxnSpPr/>
          <p:nvPr/>
        </p:nvCxnSpPr>
        <p:spPr>
          <a:xfrm>
            <a:off x="457200" y="1034513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9"/>
          <p:cNvSpPr txBox="1"/>
          <p:nvPr/>
        </p:nvSpPr>
        <p:spPr>
          <a:xfrm>
            <a:off x="457200" y="1763500"/>
            <a:ext cx="768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Kumbh Sans SemiBold"/>
                <a:ea typeface="Kumbh Sans SemiBold"/>
                <a:cs typeface="Kumbh Sans SemiBold"/>
                <a:sym typeface="Kumbh Sans SemiBold"/>
              </a:rPr>
              <a:t>https://www.youtube.com/watch?v=LZIxRuGwBIE</a:t>
            </a:r>
            <a:endParaRPr sz="2000">
              <a:solidFill>
                <a:srgbClr val="1155CC"/>
              </a:solidFill>
              <a:latin typeface="Kumbh Sans SemiBold"/>
              <a:ea typeface="Kumbh Sans SemiBold"/>
              <a:cs typeface="Kumbh Sans SemiBold"/>
              <a:sym typeface="Kumbh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381000" y="458400"/>
            <a:ext cx="67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Client server architecture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29" name="Google Shape;329;p40"/>
          <p:cNvCxnSpPr/>
          <p:nvPr/>
        </p:nvCxnSpPr>
        <p:spPr>
          <a:xfrm>
            <a:off x="457200" y="1034513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184701"/>
            <a:ext cx="5511664" cy="366621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1062225" y="432150"/>
            <a:ext cx="3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Assignments (Basic)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39" name="Google Shape;339;p41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70250"/>
            <a:ext cx="477518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457200" y="1763500"/>
            <a:ext cx="78606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https://drive.google.com/file/d/1sxyogRS-GnJYAqQux-2M8yNkzRbiMbAF/view?usp=sharing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https://drive.google.com/file/d/1-KR8XJ6XLgo_2kPDSp1BK_iuzyLj6VN5/view?usp=sharing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909825" y="432150"/>
            <a:ext cx="16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Objective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457200" y="1054550"/>
            <a:ext cx="21087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31075"/>
            <a:ext cx="376425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57200" y="1381788"/>
            <a:ext cx="61203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How does the computer work?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Basic components of a computer?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How does the Internet work?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Client server architecture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Workflow diagram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What is binary?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What is code?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Computer languages - Low &amp; High level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What is the shell/terminal/command-prompt?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Kumbh Sans"/>
              <a:buChar char="●"/>
            </a:pPr>
            <a:r>
              <a:rPr b="1" lang="en" sz="1800">
                <a:solidFill>
                  <a:srgbClr val="595959"/>
                </a:solidFill>
                <a:latin typeface="Kumbh Sans"/>
                <a:ea typeface="Kumbh Sans"/>
                <a:cs typeface="Kumbh Sans"/>
                <a:sym typeface="Kumbh Sans"/>
              </a:rPr>
              <a:t>Basic computer interview questions</a:t>
            </a:r>
            <a:endParaRPr b="1" sz="18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1062225" y="432150"/>
            <a:ext cx="3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Assignments (Medium)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51" name="Google Shape;351;p42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70250"/>
            <a:ext cx="477518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457200" y="1763500"/>
            <a:ext cx="855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1155CC"/>
                </a:solidFill>
              </a:rPr>
              <a:t>https://www.indiabix.com/computer-science/computer-fundamentals/</a:t>
            </a:r>
            <a:endParaRPr b="1" sz="1600" u="sng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1062225" y="432150"/>
            <a:ext cx="3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Self Learn Assignment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3" name="Google Shape;363;p43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70250"/>
            <a:ext cx="477518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/>
        </p:nvSpPr>
        <p:spPr>
          <a:xfrm>
            <a:off x="457200" y="1763500"/>
            <a:ext cx="7579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AutoNum type="arabicPeriod"/>
            </a:pPr>
            <a:r>
              <a:rPr b="1" lang="en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https://edu.gcfglobal.org/en/computerbasics/computer-basics-quiz/1/</a:t>
            </a:r>
            <a:endParaRPr b="1" sz="1600" u="sng">
              <a:solidFill>
                <a:srgbClr val="1155CC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155CC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AutoNum type="arabicPeriod"/>
            </a:pPr>
            <a:r>
              <a:rPr b="1" lang="en" sz="1600" u="sng">
                <a:solidFill>
                  <a:srgbClr val="1155CC"/>
                </a:solidFill>
              </a:rPr>
              <a:t>https://www.tutorialspoint.com/basics_of_computer_science/basics_of_computer_science_online_quiz.htm</a:t>
            </a:r>
            <a:endParaRPr b="1" sz="1600" u="sng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1062225" y="432150"/>
            <a:ext cx="44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Common Doubts/Question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75" name="Google Shape;375;p44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321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457200" y="1763500"/>
            <a:ext cx="777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1155CC"/>
                </a:solidFill>
              </a:rPr>
              <a:t>https://drive.google.com/file/d/1y7L05UoD-Iob0jKqH0mo9KHYW5VJE3N2/view?usp=sharing</a:t>
            </a:r>
            <a:endParaRPr b="1" sz="1600" u="sng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 txBox="1"/>
          <p:nvPr/>
        </p:nvSpPr>
        <p:spPr>
          <a:xfrm>
            <a:off x="1062225" y="432150"/>
            <a:ext cx="44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Interview Question &amp; Answer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87" name="Google Shape;387;p45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 txBox="1"/>
          <p:nvPr/>
        </p:nvSpPr>
        <p:spPr>
          <a:xfrm>
            <a:off x="457200" y="1763500"/>
            <a:ext cx="749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1155CC"/>
                </a:solidFill>
              </a:rPr>
              <a:t>https://drive.google.com/file/d/1jp1lE2wJocmDX-_i8OyAA7551NHGEN5m/view?usp=sharing</a:t>
            </a:r>
            <a:endParaRPr b="1" sz="1600" u="sng">
              <a:solidFill>
                <a:srgbClr val="1155CC"/>
              </a:solidFill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468575"/>
            <a:ext cx="55410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/>
        </p:nvSpPr>
        <p:spPr>
          <a:xfrm>
            <a:off x="457200" y="1763500"/>
            <a:ext cx="8271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Kumbh Sans"/>
              <a:buChar char="●"/>
            </a:pPr>
            <a:r>
              <a:rPr b="1" lang="en" sz="1600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https://drive.google.com/file/d/1mcl53nUxrcRe-dLpVDZILYzCW665oWsl/view?usp=sharing</a:t>
            </a:r>
            <a:r>
              <a:rPr b="1" lang="en" sz="1600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600">
              <a:solidFill>
                <a:srgbClr val="1155CC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155CC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Kumbh Sans"/>
              <a:buChar char="●"/>
            </a:pPr>
            <a:r>
              <a:rPr b="1" lang="en" sz="1600" u="sng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https://tldr.sh/</a:t>
            </a:r>
            <a:r>
              <a:rPr b="1" lang="en" sz="1600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2500">
              <a:solidFill>
                <a:srgbClr val="1155CC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1062225" y="432150"/>
            <a:ext cx="44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Reference/Resources Link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00" name="Google Shape;400;p46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406022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/>
        </p:nvSpPr>
        <p:spPr>
          <a:xfrm>
            <a:off x="1062225" y="432150"/>
            <a:ext cx="44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Next Class Video/Article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11" name="Google Shape;411;p47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321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/>
        </p:nvSpPr>
        <p:spPr>
          <a:xfrm>
            <a:off x="529050" y="1469575"/>
            <a:ext cx="7336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umbh Sans Medium"/>
              <a:buChar char="●"/>
            </a:pPr>
            <a:r>
              <a:rPr lang="en" sz="1500" u="sng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r>
              <a:rPr lang="en" sz="1500">
                <a:solidFill>
                  <a:srgbClr val="EA9999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 </a:t>
            </a:r>
            <a:r>
              <a:rPr lang="en" sz="1500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- </a:t>
            </a:r>
            <a:r>
              <a:rPr b="1" lang="en" sz="1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Install in your System</a:t>
            </a:r>
            <a:endParaRPr b="1" sz="1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umbh Sans Medium"/>
              <a:buChar char="●"/>
            </a:pPr>
            <a:r>
              <a:rPr lang="en" sz="1500" u="sng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https://www.google.com/intl/en_in/chrome/</a:t>
            </a:r>
            <a:r>
              <a:rPr lang="en" sz="1500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 </a:t>
            </a:r>
            <a:r>
              <a:rPr lang="en" sz="1500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-  </a:t>
            </a:r>
            <a:r>
              <a:rPr b="1" lang="en" sz="1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Install in your System</a:t>
            </a:r>
            <a:endParaRPr b="1" sz="15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umbh Sans Medium"/>
              <a:buChar char="●"/>
            </a:pPr>
            <a:r>
              <a:rPr lang="en" sz="1500" u="sng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r>
              <a:rPr lang="en" sz="1500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 - </a:t>
            </a:r>
            <a:r>
              <a:rPr b="1" lang="en" sz="1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Install in your System</a:t>
            </a:r>
            <a:r>
              <a:rPr lang="en" sz="1500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 </a:t>
            </a:r>
            <a:endParaRPr sz="1500"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Kumbh Sans Medium"/>
              <a:buChar char="●"/>
            </a:pPr>
            <a:r>
              <a:rPr lang="en" sz="1500" u="sng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https://ubuntu.com/tutorials/install-ubuntu-desktop#1-overview</a:t>
            </a:r>
            <a:r>
              <a:rPr lang="en" sz="1500">
                <a:solidFill>
                  <a:srgbClr val="1155CC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 </a:t>
            </a:r>
            <a:r>
              <a:rPr lang="en" sz="1500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-</a:t>
            </a:r>
            <a:r>
              <a:rPr b="1" lang="en" sz="15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How to install Ubuntu </a:t>
            </a:r>
            <a:endParaRPr b="1" sz="1800"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062225" y="432150"/>
            <a:ext cx="3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Keywords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457200" y="1130750"/>
            <a:ext cx="34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80600"/>
            <a:ext cx="4648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57200" y="1681350"/>
            <a:ext cx="733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155CC"/>
                </a:solidFill>
                <a:latin typeface="Kumbh Sans"/>
                <a:ea typeface="Kumbh Sans"/>
                <a:cs typeface="Kumbh Sans"/>
                <a:sym typeface="Kumbh Sans"/>
              </a:rPr>
              <a:t>https://drive.google.com/file/d/1BOoR6M4b0cqdze0MQGGH482sLFtmOl0F/view?usp=sharing</a:t>
            </a:r>
            <a:endParaRPr b="1" sz="15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124675" y="478413"/>
            <a:ext cx="20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Kumbh Sans"/>
                <a:ea typeface="Kumbh Sans"/>
                <a:cs typeface="Kumbh Sans"/>
                <a:sym typeface="Kumbh Sans"/>
              </a:rPr>
              <a:t>Introduction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513500"/>
            <a:ext cx="516226" cy="4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457200" y="11307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57200" y="1389900"/>
            <a:ext cx="7919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Kumbh Sans SemiBold"/>
              <a:buChar char="●"/>
            </a:pPr>
            <a:r>
              <a:rPr lang="en" sz="1800">
                <a:solidFill>
                  <a:srgbClr val="4A86E8"/>
                </a:solidFill>
                <a:latin typeface="Kumbh Sans SemiBold"/>
                <a:ea typeface="Kumbh Sans SemiBold"/>
                <a:cs typeface="Kumbh Sans SemiBold"/>
                <a:sym typeface="Kumbh Sans SemiBold"/>
              </a:rPr>
              <a:t>The computer system consists of both hardware components and software components. </a:t>
            </a:r>
            <a:endParaRPr sz="2600">
              <a:solidFill>
                <a:srgbClr val="4A86E8"/>
              </a:solidFill>
              <a:latin typeface="Kumbh Sans SemiBold"/>
              <a:ea typeface="Kumbh Sans SemiBold"/>
              <a:cs typeface="Kumbh Sans SemiBold"/>
              <a:sym typeface="Kumbh Sans SemiBold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57200" y="2308425"/>
            <a:ext cx="7919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Kumbh Sans SemiBold"/>
              <a:buChar char="●"/>
            </a:pPr>
            <a:r>
              <a:rPr lang="en" sz="1800">
                <a:solidFill>
                  <a:srgbClr val="4A86E8"/>
                </a:solidFill>
                <a:latin typeface="Kumbh Sans SemiBold"/>
                <a:ea typeface="Kumbh Sans SemiBold"/>
                <a:cs typeface="Kumbh Sans SemiBold"/>
                <a:sym typeface="Kumbh Sans SemiBold"/>
              </a:rPr>
              <a:t>The software components provide a set of instructions which directs the various operations performed by the computer hardware components.</a:t>
            </a:r>
            <a:endParaRPr sz="2600">
              <a:solidFill>
                <a:srgbClr val="4A86E8"/>
              </a:solidFill>
              <a:latin typeface="Kumbh Sans SemiBold"/>
              <a:ea typeface="Kumbh Sans SemiBold"/>
              <a:cs typeface="Kumbh Sans SemiBold"/>
              <a:sym typeface="Kumbh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2" y="213065"/>
            <a:ext cx="6737467" cy="4717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03" y="315825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81000" y="249825"/>
            <a:ext cx="48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a Computer System 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457200" y="9021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/>
        </p:nvSpPr>
        <p:spPr>
          <a:xfrm>
            <a:off x="381000" y="1047150"/>
            <a:ext cx="733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system is an electronic machine.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is designed to perform various user-specified operations such as printing, calculations, playing music and video and many such applications.</a:t>
            </a:r>
            <a:endParaRPr sz="1700"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6">
            <a:alphaModFix/>
          </a:blip>
          <a:srcRect b="0" l="0" r="50519" t="0"/>
          <a:stretch/>
        </p:blipFill>
        <p:spPr>
          <a:xfrm>
            <a:off x="1860069" y="2354450"/>
            <a:ext cx="2137974" cy="2504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b="0" l="50519" r="0" t="0"/>
          <a:stretch/>
        </p:blipFill>
        <p:spPr>
          <a:xfrm>
            <a:off x="5145955" y="2354450"/>
            <a:ext cx="2137974" cy="2504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81000" y="415250"/>
            <a:ext cx="7336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computer is a digital electronic device because computer system can understand and execute only program instructions in binary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A binary  code is represented using a binary number system in which each number is represented using only two numbers that are either numeric zero ( 0 ) or one ( 1 ).</a:t>
            </a:r>
            <a:endParaRPr sz="1700"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075" y="2054450"/>
            <a:ext cx="2368277" cy="27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3" y="1122850"/>
            <a:ext cx="5923548" cy="32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81000" y="249825"/>
            <a:ext cx="676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2400">
                <a:latin typeface="Kumbh Sans"/>
                <a:ea typeface="Kumbh Sans"/>
                <a:cs typeface="Kumbh Sans"/>
                <a:sym typeface="Kumbh Sans"/>
              </a:rPr>
              <a:t>What is Computer Hardware And Software ?</a:t>
            </a:r>
            <a:endParaRPr b="1" sz="3900">
              <a:solidFill>
                <a:srgbClr val="595959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457200" y="902150"/>
            <a:ext cx="2652000" cy="0"/>
          </a:xfrm>
          <a:prstGeom prst="straightConnector1">
            <a:avLst/>
          </a:prstGeom>
          <a:noFill/>
          <a:ln cap="flat" cmpd="sng" w="28575">
            <a:solidFill>
              <a:srgbClr val="6DBD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3125"/>
            <a:ext cx="9143999" cy="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70" y="235350"/>
            <a:ext cx="975180" cy="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381000" y="1047150"/>
            <a:ext cx="7336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hardware components are electronic and mechanical components. </a:t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mbh Sans Medium"/>
              <a:ea typeface="Kumbh Sans Medium"/>
              <a:cs typeface="Kumbh Sans Medium"/>
              <a:sym typeface="Kumbh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 Medium"/>
              <a:buChar char="●"/>
            </a:pPr>
            <a:r>
              <a:rPr lang="en">
                <a:solidFill>
                  <a:schemeClr val="dk1"/>
                </a:solidFill>
                <a:latin typeface="Kumbh Sans Medium"/>
                <a:ea typeface="Kumbh Sans Medium"/>
                <a:cs typeface="Kumbh Sans Medium"/>
                <a:sym typeface="Kumbh Sans Medium"/>
              </a:rPr>
              <a:t>The software components are the computer programs necessary to operate the computer hardware components and also to perform user specified other jobs on the system.</a:t>
            </a:r>
            <a:endParaRPr sz="1700">
              <a:latin typeface="Kumbh Sans Medium"/>
              <a:ea typeface="Kumbh Sans Medium"/>
              <a:cs typeface="Kumbh Sans Medium"/>
              <a:sym typeface="Kumbh Sans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75" y="2438550"/>
            <a:ext cx="4678607" cy="244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